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1.xml" ContentType="application/vnd.openxmlformats-officedocument.presentationml.comment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id="0" initials="" name="Дина Соловей" lastIdx="2" clrIdx="0"/>
  <p:cmAuthor id="1" initials="" name="Сауле Абдыканова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presProps.xml" Type="http://schemas.openxmlformats.org/officeDocument/2006/relationships/presProps" Id="rId2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theme/theme1.xml" Type="http://schemas.openxmlformats.org/officeDocument/2006/relationships/theme" Id="rId1"/><Relationship Target="commentAuthors.xml" Type="http://schemas.openxmlformats.org/officeDocument/2006/relationships/commentAuthors" Id="rId4"/><Relationship Target="slides/slide4.xml" Type="http://schemas.openxmlformats.org/officeDocument/2006/relationships/slide" Id="rId10"/><Relationship Target="tableStyles.xml" Type="http://schemas.openxmlformats.org/officeDocument/2006/relationships/tableStyles" Id="rId3"/><Relationship Target="slides/slide5.xml" Type="http://schemas.openxmlformats.org/officeDocument/2006/relationships/slide" Id="rId11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1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" authorId="0">
    <p:pos y="0" x="6000"/>
    <p:text>Надо подобрать другое слово! Например, черты. Или переформулировать вопрос.</p:text>
  </p:cm>
  <p:cm idx="1" authorId="1">
    <p:pos y="100" x="6000"/>
    <p:text>А черты здесь подойдет?</p:text>
  </p:cm>
  <p:cm idx="2" authorId="1">
    <p:pos y="200" x="6000"/>
    <p:text>Написала черты</p:text>
  </p:cm>
  <p:cm idx="2" authorId="0">
    <p:pos y="300" x="6000"/>
    <p:text>В зависимости от того, что Вы планируете исследовать. К какому выводу ребята придут в конце исследования? Может вообще переформулировать вопрос так: Что общего между Казахстаном и Великобританией?</p:text>
  </p:cm>
  <p:cm idx="3" authorId="1">
    <p:pos y="400" x="6000"/>
    <p:text>Что общего более приемлем, спасибо за подсказку</p:text>
  </p:cm>
</p:cmLst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1395412" x="685800"/>
            <a:ext cy="14700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2910423" x="685800"/>
            <a:ext cy="11183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200"/>
            </a:lvl2pPr>
            <a:lvl3pPr>
              <a:spcBef>
                <a:spcPts val="0"/>
              </a:spcBef>
              <a:buSzPct val="100000"/>
              <a:buNone/>
              <a:defRPr sz="3200"/>
            </a:lvl3pPr>
            <a:lvl4pPr>
              <a:spcBef>
                <a:spcPts val="0"/>
              </a:spcBef>
              <a:buSzPct val="100000"/>
              <a:buNone/>
              <a:defRPr sz="3200"/>
            </a:lvl4pPr>
            <a:lvl5pPr>
              <a:spcBef>
                <a:spcPts val="0"/>
              </a:spcBef>
              <a:buSzPct val="100000"/>
              <a:buNone/>
              <a:defRPr sz="3200"/>
            </a:lvl5pPr>
            <a:lvl6pPr>
              <a:spcBef>
                <a:spcPts val="0"/>
              </a:spcBef>
              <a:buSzPct val="100000"/>
              <a:buNone/>
              <a:defRPr sz="3200"/>
            </a:lvl6pPr>
            <a:lvl7pPr>
              <a:spcBef>
                <a:spcPts val="0"/>
              </a:spcBef>
              <a:buSzPct val="100000"/>
              <a:buNone/>
              <a:defRPr sz="3200"/>
            </a:lvl7pPr>
            <a:lvl8pPr>
              <a:spcBef>
                <a:spcPts val="0"/>
              </a:spcBef>
              <a:buSzPct val="100000"/>
              <a:buNone/>
              <a:defRPr sz="3200"/>
            </a:lvl8pPr>
            <a:lvl9pPr>
              <a:spcBef>
                <a:spcPts val="0"/>
              </a:spcBef>
              <a:buSzPct val="100000"/>
              <a:buNone/>
              <a:defRPr sz="3200"/>
            </a:lvl9pPr>
          </a:lstStyle>
          <a:p/>
        </p:txBody>
      </p:sp>
      <p:grpSp>
        <p:nvGrpSpPr>
          <p:cNvPr id="11" name="Shape 11"/>
          <p:cNvGrpSpPr/>
          <p:nvPr/>
        </p:nvGrpSpPr>
        <p:grpSpPr>
          <a:xfrm>
            <a:off y="4615343" x="0"/>
            <a:ext cy="2197267" cx="9144000"/>
            <a:chOff y="3690482" x="0"/>
            <a:chExt cy="850171" cx="9144000"/>
          </a:xfrm>
        </p:grpSpPr>
        <p:sp>
          <p:nvSpPr>
            <p:cNvPr id="12" name="Shape 12"/>
            <p:cNvSpPr/>
            <p:nvPr/>
          </p:nvSpPr>
          <p:spPr>
            <a:xfrm>
              <a:off y="4419321" x="0"/>
              <a:ext cy="72000" cx="914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y="3956051" x="0"/>
              <a:ext cy="182400" cx="914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y="4186767" x="0"/>
              <a:ext cy="133799" cx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y="4320625" x="0"/>
              <a:ext cy="720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y="4478853" x="0"/>
              <a:ext cy="618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1600200" x="457200"/>
            <a:ext cy="43560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23" name="Shape 23"/>
          <p:cNvGrpSpPr/>
          <p:nvPr/>
        </p:nvGrpSpPr>
        <p:grpSpPr>
          <a:xfrm>
            <a:off y="6078691" x="0"/>
            <a:ext cy="779372" cx="9144000"/>
            <a:chOff y="3690482" x="0"/>
            <a:chExt cy="301556" cx="9144000"/>
          </a:xfrm>
        </p:grpSpPr>
        <p:sp>
          <p:nvSpPr>
            <p:cNvPr id="24" name="Shape 24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1600200" x="457200"/>
            <a:ext cy="43560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y="1600200" x="4648200"/>
            <a:ext cy="43560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grpSp>
        <p:nvGrpSpPr>
          <p:cNvPr id="31" name="Shape 31"/>
          <p:cNvGrpSpPr/>
          <p:nvPr/>
        </p:nvGrpSpPr>
        <p:grpSpPr>
          <a:xfrm>
            <a:off y="6078691" x="0"/>
            <a:ext cy="779372" cx="9144000"/>
            <a:chOff y="3690482" x="0"/>
            <a:chExt cy="301556" cx="9144000"/>
          </a:xfrm>
        </p:grpSpPr>
        <p:sp>
          <p:nvSpPr>
            <p:cNvPr id="32" name="Shape 32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37" name="Shape 37"/>
          <p:cNvGrpSpPr/>
          <p:nvPr/>
        </p:nvGrpSpPr>
        <p:grpSpPr>
          <a:xfrm>
            <a:off y="6078691" x="0"/>
            <a:ext cy="779372" cx="9144000"/>
            <a:chOff y="3690482" x="0"/>
            <a:chExt cy="301556" cx="9144000"/>
          </a:xfrm>
        </p:grpSpPr>
        <p:sp>
          <p:nvSpPr>
            <p:cNvPr id="38" name="Shape 38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y="5367337" x="1792288"/>
            <a:ext cy="6294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/>
        </p:txBody>
      </p:sp>
      <p:grpSp>
        <p:nvGrpSpPr>
          <p:cNvPr id="43" name="Shape 43"/>
          <p:cNvGrpSpPr/>
          <p:nvPr/>
        </p:nvGrpSpPr>
        <p:grpSpPr>
          <a:xfrm>
            <a:off y="6078691" x="0"/>
            <a:ext cy="779372" cx="9144000"/>
            <a:chOff y="3690482" x="0"/>
            <a:chExt cy="301556" cx="9144000"/>
          </a:xfrm>
        </p:grpSpPr>
        <p:sp>
          <p:nvSpPr>
            <p:cNvPr id="44" name="Shape 44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48" name="Shape 48"/>
          <p:cNvGrpSpPr/>
          <p:nvPr/>
        </p:nvGrpSpPr>
        <p:grpSpPr>
          <a:xfrm>
            <a:off y="4615343" x="0"/>
            <a:ext cy="2197267" cx="9144000"/>
            <a:chOff y="3690482" x="0"/>
            <a:chExt cy="850171" cx="9144000"/>
          </a:xfrm>
        </p:grpSpPr>
        <p:sp>
          <p:nvSpPr>
            <p:cNvPr id="49" name="Shape 49"/>
            <p:cNvSpPr/>
            <p:nvPr/>
          </p:nvSpPr>
          <p:spPr>
            <a:xfrm>
              <a:off y="4419321" x="0"/>
              <a:ext cy="72000" cx="914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y="3774403" x="0"/>
              <a:ext cy="1185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y="3875339" x="0"/>
              <a:ext cy="116699" cx="9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y="3956051" x="0"/>
              <a:ext cy="182400" cx="914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y="4186767" x="0"/>
              <a:ext cy="133799" cx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y="4320625" x="0"/>
              <a:ext cy="72000" cx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y="4478853" x="0"/>
              <a:ext cy="61800" cx="9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y="3690482" x="0"/>
              <a:ext cy="45600" cx="91440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7E0F23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" name="Shape 7"/>
          <p:cNvSpPr/>
          <p:nvPr/>
        </p:nvSpPr>
        <p:spPr>
          <a:xfrm>
            <a:off y="1321" x="0"/>
            <a:ext cy="118200" cx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4"/><Relationship Target="http://prezi.com/" Type="http://schemas.openxmlformats.org/officeDocument/2006/relationships/hyperlink" TargetMode="External" Id="rId3"/><Relationship Target="../media/image06.pn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4"/><Relationship Target="http://tagul.com/" Type="http://schemas.openxmlformats.org/officeDocument/2006/relationships/hyperlink" TargetMode="External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en.linoit.com/" Type="http://schemas.openxmlformats.org/officeDocument/2006/relationships/hyperlink" TargetMode="External" Id="rId4"/><Relationship Target="https://maps.google.com/" Type="http://schemas.openxmlformats.org/officeDocument/2006/relationships/hyperlink" TargetMode="External" Id="rId3"/><Relationship Target="../media/image12.png" Type="http://schemas.openxmlformats.org/officeDocument/2006/relationships/image" Id="rId9"/><Relationship Target="http://prezi.com/" Type="http://schemas.openxmlformats.org/officeDocument/2006/relationships/hyperlink" TargetMode="External" Id="rId6"/><Relationship Target="http://www.playcast.ru/" Type="http://schemas.openxmlformats.org/officeDocument/2006/relationships/hyperlink" TargetMode="External" Id="rId5"/><Relationship Target="../media/image08.png" Type="http://schemas.openxmlformats.org/officeDocument/2006/relationships/image" Id="rId8"/><Relationship Target="http://tagul.com/" Type="http://schemas.openxmlformats.org/officeDocument/2006/relationships/hyperlink" TargetMode="External" Id="rId7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4"/><Relationship Target="../comments/comment1.xml" Type="http://schemas.openxmlformats.org/officeDocument/2006/relationships/comments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http://en.linoit.com/" Type="http://schemas.openxmlformats.org/officeDocument/2006/relationships/hyperlink" TargetMode="External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https://maps.google.com/" Type="http://schemas.openxmlformats.org/officeDocument/2006/relationships/hyperlink" TargetMode="External" Id="rId3"/><Relationship Target="../media/image00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http://www.playcast.ru/" Type="http://schemas.openxmlformats.org/officeDocument/2006/relationships/hyperlink" TargetMode="External" Id="rId3"/><Relationship Target="../media/image07.pn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y="165074" x="685800"/>
            <a:ext cy="27002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Сетевой проект</a:t>
            </a:r>
          </a:p>
          <a:p>
            <a:pPr rtl="0" lvl="0">
              <a:spcBef>
                <a:spcPts val="0"/>
              </a:spcBef>
              <a:buNone/>
            </a:pPr>
            <a:r>
              <a:rPr sz="3600" lang="en"/>
              <a:t>Язык- дружбы Казахстан-Великобритания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y="2910428" x="685800"/>
            <a:ext cy="30320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Стартовая презентация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Автор: Абдыканова Сауле Алихановна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ГУ СШ села Мынбаева с ДМЦ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Жамбылский район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Алматинская область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en"/>
              <a:t>4 этап проекта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600200" x="457200"/>
            <a:ext cy="4356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* Знаменитые люди Великобритании и Казахстана создание презентации на </a:t>
            </a:r>
            <a:r>
              <a:rPr u="sng" lang="en">
                <a:solidFill>
                  <a:schemeClr val="hlink"/>
                </a:solidFill>
                <a:hlinkClick r:id="rId3"/>
              </a:rPr>
              <a:t>prezi.com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* Рефлексия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* Оценивание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093675" x="4174175"/>
            <a:ext cy="2419350" cx="1885950"/>
          </a:xfrm>
          <a:prstGeom prst="rect">
            <a:avLst/>
          </a:prstGeom>
        </p:spPr>
      </p:pic>
      <p:pic>
        <p:nvPicPr>
          <p:cNvPr id="126" name="Shape 12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988900" x="6470150"/>
            <a:ext cy="2628900" cx="17430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en"/>
              <a:t>5 этап проекта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1600200" x="457200"/>
            <a:ext cy="4356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* Подведение итогов проекта, создание облака слов о Казахстане и Великобритании </a:t>
            </a:r>
          </a:p>
          <a:p>
            <a:pPr rtl="0" lv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tagul.com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* Рефлексия проекта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988650" x="5282300"/>
            <a:ext cy="2713850" cx="38616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Используемые ресурсы: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1600200" x="457200"/>
            <a:ext cy="4356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2"/>
              </a:buClr>
              <a:buSzPct val="34375"/>
              <a:buFont typeface="Arial"/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Google.Maps</a:t>
            </a:r>
          </a:p>
          <a:p>
            <a:pPr rtl="0" lvl="0">
              <a:spcBef>
                <a:spcPts val="0"/>
              </a:spcBef>
              <a:buClr>
                <a:schemeClr val="dk2"/>
              </a:buClr>
              <a:buSzPct val="34375"/>
              <a:buFont typeface="Arial"/>
              <a:buNone/>
            </a:pPr>
            <a:r>
              <a:rPr u="sng" lang="en">
                <a:solidFill>
                  <a:schemeClr val="hlink"/>
                </a:solidFill>
                <a:hlinkClick r:id="rId4"/>
              </a:rPr>
              <a:t>en.linoit.com</a:t>
            </a:r>
          </a:p>
          <a:p>
            <a:pPr rtl="0" lvl="0">
              <a:spcBef>
                <a:spcPts val="0"/>
              </a:spcBef>
              <a:buClr>
                <a:schemeClr val="dk2"/>
              </a:buClr>
              <a:buSzPct val="34375"/>
              <a:buFont typeface="Arial"/>
              <a:buNone/>
            </a:pPr>
            <a:r>
              <a:rPr u="sng" lang="en">
                <a:solidFill>
                  <a:schemeClr val="hlink"/>
                </a:solidFill>
                <a:hlinkClick r:id="rId5"/>
              </a:rPr>
              <a:t>http://www.playcast.ru/</a:t>
            </a:r>
          </a:p>
          <a:p>
            <a:pPr rtl="0" lvl="0">
              <a:spcBef>
                <a:spcPts val="0"/>
              </a:spcBef>
              <a:buClr>
                <a:schemeClr val="dk2"/>
              </a:buClr>
              <a:buSzPct val="34375"/>
              <a:buFont typeface="Arial"/>
              <a:buNone/>
            </a:pPr>
            <a:r>
              <a:rPr u="sng" lang="en">
                <a:solidFill>
                  <a:schemeClr val="hlink"/>
                </a:solidFill>
                <a:hlinkClick r:id="rId6"/>
              </a:rPr>
              <a:t>prezi.com</a:t>
            </a:r>
          </a:p>
          <a:p>
            <a:pPr rtl="0" lvl="0">
              <a:spcBef>
                <a:spcPts val="0"/>
              </a:spcBef>
              <a:buClr>
                <a:schemeClr val="dk2"/>
              </a:buClr>
              <a:buSzPct val="34375"/>
              <a:buFont typeface="Arial"/>
              <a:buNone/>
            </a:pPr>
            <a:r>
              <a:rPr u="sng" lang="en">
                <a:solidFill>
                  <a:schemeClr val="hlink"/>
                </a:solidFill>
                <a:hlinkClick r:id="rId7"/>
              </a:rPr>
              <a:t>tagul.com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y="1417650" x="6049975"/>
            <a:ext cy="1714500" cx="2381250"/>
          </a:xfrm>
          <a:prstGeom prst="rect">
            <a:avLst/>
          </a:prstGeom>
        </p:spPr>
      </p:pic>
      <p:pic>
        <p:nvPicPr>
          <p:cNvPr id="141" name="Shape 141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y="3783975" x="6049975"/>
            <a:ext cy="1378275" cx="25037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Символом Астаны является 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1600200" x="457200"/>
            <a:ext cy="4811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01225" x="457200"/>
            <a:ext cy="4811625" cx="66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Река делящая столицу Казахстана </a:t>
            </a:r>
          </a:p>
          <a:p>
            <a:pPr>
              <a:spcBef>
                <a:spcPts val="0"/>
              </a:spcBef>
              <a:buNone/>
            </a:pPr>
            <a:r>
              <a:rPr sz="3600" lang="en"/>
              <a:t>на два берега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1600200" x="457200"/>
            <a:ext cy="4356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30674" x="525225"/>
            <a:ext cy="4982173" cx="8161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74654" x="457200"/>
            <a:ext cy="15261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Основополагающий вопрос</a:t>
            </a:r>
          </a:p>
          <a:p>
            <a:pPr>
              <a:spcBef>
                <a:spcPts val="0"/>
              </a:spcBef>
              <a:buNone/>
            </a:pPr>
            <a:r>
              <a:rPr sz="3000" lang="en"/>
              <a:t>Что общего между Казахстаном и Великобританией?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1995875" x="457200"/>
            <a:ext cy="45470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995875" x="457200"/>
            <a:ext cy="4486950" cx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Во время проекта будем отвечать на вопросы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1600200" x="457200"/>
            <a:ext cy="4356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61625" x="457200"/>
            <a:ext cy="4355999" cx="82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На каких континентах расположены Казахстан и Великобритания?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600200" x="457200"/>
            <a:ext cy="4356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На каких языках говорят народы Великобритании?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На каких языках говорят народы Казахстана?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Какое значение английский  язык имеет в мире в мире?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Назовите столицу этих стран и отметьте на карте Google?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7318662"/>
            <a:ext cy="1285875" cx="1792799"/>
          </a:xfrm>
          <a:prstGeom prst="rect">
            <a:avLst/>
          </a:prstGeom>
        </p:spPr>
      </p:pic>
      <p:pic>
        <p:nvPicPr>
          <p:cNvPr id="95" name="Shape 9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85875" x="6905375"/>
            <a:ext cy="1535349" cx="23686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en"/>
              <a:t>2 этап проекта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1600200" x="457200"/>
            <a:ext cy="4356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* Что вы знаете о достопримечательностях Великобритании и Казахстана?</a:t>
            </a:r>
          </a:p>
          <a:p>
            <a:pPr rtl="0" lv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en.linoit.com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* Рефлексия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* Оценивание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0" x="5972450"/>
            <a:ext cy="2447925" cx="3276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en"/>
              <a:t>1 этап проекта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600200" x="457200"/>
            <a:ext cy="4356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*Все о проекте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 *Знакомство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регистрация и визитки команд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отметка на карте </a:t>
            </a:r>
            <a:r>
              <a:rPr u="sng" lang="en">
                <a:solidFill>
                  <a:schemeClr val="hlink"/>
                </a:solidFill>
                <a:hlinkClick r:id="rId3"/>
              </a:rPr>
              <a:t>Google.Maps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184550" x="6215050"/>
            <a:ext cy="1771650" cx="2590800"/>
          </a:xfrm>
          <a:prstGeom prst="rect">
            <a:avLst/>
          </a:prstGeom>
        </p:spPr>
      </p:pic>
      <p:pic>
        <p:nvPicPr>
          <p:cNvPr id="110" name="Shape 11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74650" x="6015025"/>
            <a:ext cy="1638300" cx="27908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en"/>
              <a:t>3 этап проекта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600200" x="457200"/>
            <a:ext cy="4356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 *Создаем плейкаст с достопримечательностью стран (выбираем одну из стран)</a:t>
            </a:r>
          </a:p>
          <a:p>
            <a:pPr rtl="0" lv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http://www.playcast.ru/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* Рефлексия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*Оценивание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82425" x="6860350"/>
            <a:ext cy="2143125" cx="2143125"/>
          </a:xfrm>
          <a:prstGeom prst="rect">
            <a:avLst/>
          </a:prstGeom>
        </p:spPr>
      </p:pic>
      <p:pic>
        <p:nvPicPr>
          <p:cNvPr id="118" name="Shape 11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063675" x="6215050"/>
            <a:ext cy="1743075" cx="26193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